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sldIdLst>
    <p:sldId id="2126987605" r:id="rId5"/>
    <p:sldId id="2126987591" r:id="rId6"/>
    <p:sldId id="2126987603" r:id="rId7"/>
    <p:sldId id="2126987604" r:id="rId8"/>
    <p:sldId id="2126987606" r:id="rId9"/>
    <p:sldId id="2126987607"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lvl9pPr>
  </p:defaultTextStyle>
  <p:extLst>
    <p:ext uri="{EFAFB233-063F-42B5-8137-9DF3F51BA10A}">
      <p15:sldGuideLst xmlns:p15="http://schemas.microsoft.com/office/powerpoint/2012/main">
        <p15:guide id="1" orient="horz" pos="1176" userDrawn="1">
          <p15:clr>
            <a:srgbClr val="A4A3A4"/>
          </p15:clr>
        </p15:guide>
        <p15:guide id="2" pos="3840" userDrawn="1">
          <p15:clr>
            <a:srgbClr val="A4A3A4"/>
          </p15:clr>
        </p15:guide>
        <p15:guide id="3" pos="168" userDrawn="1">
          <p15:clr>
            <a:srgbClr val="A4A3A4"/>
          </p15:clr>
        </p15:guide>
        <p15:guide id="4" orient="horz" pos="264" userDrawn="1">
          <p15:clr>
            <a:srgbClr val="A4A3A4"/>
          </p15:clr>
        </p15:guide>
        <p15:guide id="5" orient="horz" pos="72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 Danielle" initials="KD" lastIdx="13" clrIdx="0">
    <p:extLst>
      <p:ext uri="{19B8F6BF-5375-455C-9EA6-DF929625EA0E}">
        <p15:presenceInfo xmlns:p15="http://schemas.microsoft.com/office/powerpoint/2012/main" userId="S-1-5-21-148710033-1693478841-1869494990-111804" providerId="AD"/>
      </p:ext>
    </p:extLst>
  </p:cmAuthor>
  <p:cmAuthor id="2" name="Colin Connor" initials="CC" lastIdx="2" clrIdx="1">
    <p:extLst>
      <p:ext uri="{19B8F6BF-5375-455C-9EA6-DF929625EA0E}">
        <p15:presenceInfo xmlns:p15="http://schemas.microsoft.com/office/powerpoint/2012/main" userId="a862214ebcf772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47C26"/>
    <a:srgbClr val="7FA095"/>
    <a:srgbClr val="616C31"/>
    <a:srgbClr val="41233F"/>
    <a:srgbClr val="E46930"/>
    <a:srgbClr val="301B2B"/>
    <a:srgbClr val="D07D28"/>
    <a:srgbClr val="748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ptos"/>
          <a:ea typeface="Aptos"/>
          <a:cs typeface="Apto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ptos"/>
          <a:ea typeface="Aptos"/>
          <a:cs typeface="Apto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ptos"/>
          <a:ea typeface="Aptos"/>
          <a:cs typeface="Apto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ptos"/>
          <a:ea typeface="Aptos"/>
          <a:cs typeface="Apto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p:restoredTop sz="95102"/>
  </p:normalViewPr>
  <p:slideViewPr>
    <p:cSldViewPr snapToGrid="0">
      <p:cViewPr varScale="1">
        <p:scale>
          <a:sx n="82" d="100"/>
          <a:sy n="82" d="100"/>
        </p:scale>
        <p:origin x="782" y="72"/>
      </p:cViewPr>
      <p:guideLst>
        <p:guide orient="horz" pos="1176"/>
        <p:guide pos="3840"/>
        <p:guide pos="168"/>
        <p:guide orient="horz" pos="264"/>
        <p:guide orient="horz" pos="720"/>
        <p:guide orient="horz" pos="226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2" name="Shape 11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749A0-2434-AC7E-5F6E-8568CB4A70B7}"/>
            </a:ext>
          </a:extLst>
        </p:cNvPr>
        <p:cNvGrpSpPr/>
        <p:nvPr/>
      </p:nvGrpSpPr>
      <p:grpSpPr>
        <a:xfrm>
          <a:off x="0" y="0"/>
          <a:ext cx="0" cy="0"/>
          <a:chOff x="0" y="0"/>
          <a:chExt cx="0" cy="0"/>
        </a:xfrm>
      </p:grpSpPr>
      <p:sp>
        <p:nvSpPr>
          <p:cNvPr id="168" name="Shape 168">
            <a:extLst>
              <a:ext uri="{FF2B5EF4-FFF2-40B4-BE49-F238E27FC236}">
                <a16:creationId xmlns:a16="http://schemas.microsoft.com/office/drawing/2014/main" id="{B5C5C8CE-EB56-509A-EC77-F2759AD604D0}"/>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9" name="Shape 169">
            <a:extLst>
              <a:ext uri="{FF2B5EF4-FFF2-40B4-BE49-F238E27FC236}">
                <a16:creationId xmlns:a16="http://schemas.microsoft.com/office/drawing/2014/main" id="{D34BAB88-E5EF-2A51-8433-11E614ABB4BE}"/>
              </a:ext>
            </a:extLst>
          </p:cNvPr>
          <p:cNvSpPr>
            <a:spLocks noGrp="1"/>
          </p:cNvSpPr>
          <p:nvPr>
            <p:ph type="body" sz="quarter" idx="1"/>
          </p:nvPr>
        </p:nvSpPr>
        <p:spPr>
          <a:prstGeom prst="rect">
            <a:avLst/>
          </a:prstGeom>
        </p:spPr>
        <p:txBody>
          <a:bodyPr/>
          <a:lstStyle/>
          <a:p>
            <a:pPr>
              <a:defRPr sz="2400" b="1">
                <a:solidFill>
                  <a:srgbClr val="FFFFFF"/>
                </a:solidFill>
                <a:latin typeface="Arial"/>
                <a:ea typeface="Arial"/>
                <a:cs typeface="Arial"/>
                <a:sym typeface="Arial"/>
              </a:defRPr>
            </a:pPr>
            <a:r>
              <a:rPr lang="en-US" sz="1800" b="0" dirty="0">
                <a:solidFill>
                  <a:schemeClr val="bg1"/>
                </a:solidFill>
                <a:latin typeface="Poppins" pitchFamily="2" charset="77"/>
                <a:cs typeface="Poppins" pitchFamily="2" charset="77"/>
              </a:rPr>
              <a:t>In a field-based setting, the learner scientist is active, gets their hands and sometimes whole self into it, meeting the physical world, related technology and the learning directly. Though it can be supported with online coursework, it can not be substituted. The learner is not simply studying a particular subject, they are doing it —directly applying it.</a:t>
            </a:r>
          </a:p>
          <a:p>
            <a:pPr>
              <a:defRPr sz="1800"/>
            </a:pPr>
            <a:r>
              <a:rPr lang="en-US" sz="1800" dirty="0">
                <a:solidFill>
                  <a:schemeClr val="bg1"/>
                </a:solidFill>
                <a:latin typeface="Poppins" pitchFamily="2" charset="77"/>
                <a:cs typeface="Poppins" pitchFamily="2" charset="77"/>
              </a:rPr>
              <a:t>This creates a dynamic field of learning, social sphere, transdisciplinary collaboration and innovation — It also creates a deep sense of belonging</a:t>
            </a:r>
            <a:endParaRPr dirty="0"/>
          </a:p>
        </p:txBody>
      </p:sp>
    </p:spTree>
    <p:extLst>
      <p:ext uri="{BB962C8B-B14F-4D97-AF65-F5344CB8AC3E}">
        <p14:creationId xmlns:p14="http://schemas.microsoft.com/office/powerpoint/2010/main" val="69640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D4A50-F2EC-50CE-F523-08FCD4CD3D06}"/>
            </a:ext>
          </a:extLst>
        </p:cNvPr>
        <p:cNvGrpSpPr/>
        <p:nvPr/>
      </p:nvGrpSpPr>
      <p:grpSpPr>
        <a:xfrm>
          <a:off x="0" y="0"/>
          <a:ext cx="0" cy="0"/>
          <a:chOff x="0" y="0"/>
          <a:chExt cx="0" cy="0"/>
        </a:xfrm>
      </p:grpSpPr>
      <p:sp>
        <p:nvSpPr>
          <p:cNvPr id="168" name="Shape 168">
            <a:extLst>
              <a:ext uri="{FF2B5EF4-FFF2-40B4-BE49-F238E27FC236}">
                <a16:creationId xmlns:a16="http://schemas.microsoft.com/office/drawing/2014/main" id="{7EE2FD2C-2949-E583-5EA5-D504F47B27B7}"/>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9" name="Shape 169">
            <a:extLst>
              <a:ext uri="{FF2B5EF4-FFF2-40B4-BE49-F238E27FC236}">
                <a16:creationId xmlns:a16="http://schemas.microsoft.com/office/drawing/2014/main" id="{75D5F07F-6B82-B110-FCB3-D5AB704A9820}"/>
              </a:ext>
            </a:extLst>
          </p:cNvPr>
          <p:cNvSpPr>
            <a:spLocks noGrp="1"/>
          </p:cNvSpPr>
          <p:nvPr>
            <p:ph type="body" sz="quarter" idx="1"/>
          </p:nvPr>
        </p:nvSpPr>
        <p:spPr>
          <a:prstGeom prst="rect">
            <a:avLst/>
          </a:prstGeom>
        </p:spPr>
        <p:txBody>
          <a:bodyPr/>
          <a:lstStyle/>
          <a:p>
            <a:pPr>
              <a:defRPr sz="2400" b="1">
                <a:solidFill>
                  <a:srgbClr val="FFFFFF"/>
                </a:solidFill>
                <a:latin typeface="Arial"/>
                <a:ea typeface="Arial"/>
                <a:cs typeface="Arial"/>
                <a:sym typeface="Arial"/>
              </a:defRPr>
            </a:pPr>
            <a:r>
              <a:rPr lang="en-US" sz="1800" b="0" dirty="0">
                <a:solidFill>
                  <a:schemeClr val="bg1"/>
                </a:solidFill>
                <a:latin typeface="Poppins" pitchFamily="2" charset="77"/>
                <a:cs typeface="Poppins" pitchFamily="2" charset="77"/>
              </a:rPr>
              <a:t>In a field-based setting, the learner scientist is active, gets their hands and sometimes whole self into it, meeting the physical world, related technology and the learning directly. Though it can be supported with online coursework, it can not be substituted. The learner is not simply studying a particular subject, they are doing it —directly applying it.</a:t>
            </a:r>
          </a:p>
          <a:p>
            <a:pPr>
              <a:defRPr sz="1800"/>
            </a:pPr>
            <a:r>
              <a:rPr lang="en-US" sz="1800" dirty="0">
                <a:solidFill>
                  <a:schemeClr val="bg1"/>
                </a:solidFill>
                <a:latin typeface="Poppins" pitchFamily="2" charset="77"/>
                <a:cs typeface="Poppins" pitchFamily="2" charset="77"/>
              </a:rPr>
              <a:t>This creates a dynamic field of learning, social sphere, transdisciplinary collaboration and innovation — It also creates a deep sense of belonging</a:t>
            </a:r>
            <a:endParaRPr dirty="0"/>
          </a:p>
        </p:txBody>
      </p:sp>
    </p:spTree>
    <p:extLst>
      <p:ext uri="{BB962C8B-B14F-4D97-AF65-F5344CB8AC3E}">
        <p14:creationId xmlns:p14="http://schemas.microsoft.com/office/powerpoint/2010/main" val="40198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F78C3-B0DA-0C54-0865-CC29620ABF5F}"/>
            </a:ext>
          </a:extLst>
        </p:cNvPr>
        <p:cNvGrpSpPr/>
        <p:nvPr/>
      </p:nvGrpSpPr>
      <p:grpSpPr>
        <a:xfrm>
          <a:off x="0" y="0"/>
          <a:ext cx="0" cy="0"/>
          <a:chOff x="0" y="0"/>
          <a:chExt cx="0" cy="0"/>
        </a:xfrm>
      </p:grpSpPr>
      <p:sp>
        <p:nvSpPr>
          <p:cNvPr id="168" name="Shape 168">
            <a:extLst>
              <a:ext uri="{FF2B5EF4-FFF2-40B4-BE49-F238E27FC236}">
                <a16:creationId xmlns:a16="http://schemas.microsoft.com/office/drawing/2014/main" id="{A518C5BB-B9B8-8ABC-8270-3F5FF23EE13F}"/>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9" name="Shape 169">
            <a:extLst>
              <a:ext uri="{FF2B5EF4-FFF2-40B4-BE49-F238E27FC236}">
                <a16:creationId xmlns:a16="http://schemas.microsoft.com/office/drawing/2014/main" id="{BF9EE971-7A87-4356-F9C1-E0A95383B1CE}"/>
              </a:ext>
            </a:extLst>
          </p:cNvPr>
          <p:cNvSpPr>
            <a:spLocks noGrp="1"/>
          </p:cNvSpPr>
          <p:nvPr>
            <p:ph type="body" sz="quarter" idx="1"/>
          </p:nvPr>
        </p:nvSpPr>
        <p:spPr>
          <a:prstGeom prst="rect">
            <a:avLst/>
          </a:prstGeom>
        </p:spPr>
        <p:txBody>
          <a:bodyPr/>
          <a:lstStyle/>
          <a:p>
            <a:pPr>
              <a:defRPr sz="2400" b="1">
                <a:solidFill>
                  <a:srgbClr val="FFFFFF"/>
                </a:solidFill>
                <a:latin typeface="Arial"/>
                <a:ea typeface="Arial"/>
                <a:cs typeface="Arial"/>
                <a:sym typeface="Arial"/>
              </a:defRPr>
            </a:pPr>
            <a:r>
              <a:rPr lang="en-US" sz="1800" b="0" dirty="0">
                <a:solidFill>
                  <a:schemeClr val="bg1"/>
                </a:solidFill>
                <a:latin typeface="Poppins" pitchFamily="2" charset="77"/>
                <a:cs typeface="Poppins" pitchFamily="2" charset="77"/>
              </a:rPr>
              <a:t>In a field-based setting, the learner scientist is active, gets their hands and sometimes whole self into it, meeting the physical world, related technology and the learning directly. Though it can be supported with online coursework, it can not be substituted. The learner is not simply studying a particular subject, they are doing it —directly applying it.</a:t>
            </a:r>
          </a:p>
          <a:p>
            <a:pPr>
              <a:defRPr sz="1800"/>
            </a:pPr>
            <a:r>
              <a:rPr lang="en-US" sz="1800" dirty="0">
                <a:solidFill>
                  <a:schemeClr val="bg1"/>
                </a:solidFill>
                <a:latin typeface="Poppins" pitchFamily="2" charset="77"/>
                <a:cs typeface="Poppins" pitchFamily="2" charset="77"/>
              </a:rPr>
              <a:t>This creates a dynamic field of learning, social sphere, transdisciplinary collaboration and innovation — It also creates a deep sense of belonging</a:t>
            </a:r>
            <a:endParaRPr dirty="0"/>
          </a:p>
        </p:txBody>
      </p:sp>
    </p:spTree>
    <p:extLst>
      <p:ext uri="{BB962C8B-B14F-4D97-AF65-F5344CB8AC3E}">
        <p14:creationId xmlns:p14="http://schemas.microsoft.com/office/powerpoint/2010/main" val="28528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F26E2-D3F5-3F68-1F6F-01BCD092AC25}"/>
            </a:ext>
          </a:extLst>
        </p:cNvPr>
        <p:cNvGrpSpPr/>
        <p:nvPr/>
      </p:nvGrpSpPr>
      <p:grpSpPr>
        <a:xfrm>
          <a:off x="0" y="0"/>
          <a:ext cx="0" cy="0"/>
          <a:chOff x="0" y="0"/>
          <a:chExt cx="0" cy="0"/>
        </a:xfrm>
      </p:grpSpPr>
      <p:sp>
        <p:nvSpPr>
          <p:cNvPr id="168" name="Shape 168">
            <a:extLst>
              <a:ext uri="{FF2B5EF4-FFF2-40B4-BE49-F238E27FC236}">
                <a16:creationId xmlns:a16="http://schemas.microsoft.com/office/drawing/2014/main" id="{40FE123D-865E-DA5C-5351-61600E2BA489}"/>
              </a:ext>
            </a:extLst>
          </p:cNvPr>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9" name="Shape 169">
            <a:extLst>
              <a:ext uri="{FF2B5EF4-FFF2-40B4-BE49-F238E27FC236}">
                <a16:creationId xmlns:a16="http://schemas.microsoft.com/office/drawing/2014/main" id="{E4B10C4D-DE7B-71FD-9403-3257589B2B74}"/>
              </a:ext>
            </a:extLst>
          </p:cNvPr>
          <p:cNvSpPr>
            <a:spLocks noGrp="1"/>
          </p:cNvSpPr>
          <p:nvPr>
            <p:ph type="body" sz="quarter" idx="1"/>
          </p:nvPr>
        </p:nvSpPr>
        <p:spPr>
          <a:prstGeom prst="rect">
            <a:avLst/>
          </a:prstGeom>
        </p:spPr>
        <p:txBody>
          <a:bodyPr/>
          <a:lstStyle/>
          <a:p>
            <a:pPr>
              <a:defRPr sz="2400" b="1">
                <a:solidFill>
                  <a:srgbClr val="FFFFFF"/>
                </a:solidFill>
                <a:latin typeface="Arial"/>
                <a:ea typeface="Arial"/>
                <a:cs typeface="Arial"/>
                <a:sym typeface="Arial"/>
              </a:defRPr>
            </a:pPr>
            <a:r>
              <a:rPr lang="en-US" sz="1800" b="0" dirty="0">
                <a:solidFill>
                  <a:schemeClr val="bg1"/>
                </a:solidFill>
                <a:latin typeface="Poppins" pitchFamily="2" charset="77"/>
                <a:cs typeface="Poppins" pitchFamily="2" charset="77"/>
              </a:rPr>
              <a:t>In a field-based setting, the learner scientist is active, gets their hands and sometimes whole self into it, meeting the physical world, related technology and the learning directly. Though it can be supported with online coursework, it can not be substituted. The learner is not simply studying a particular subject, they are doing it —directly applying it.</a:t>
            </a:r>
          </a:p>
          <a:p>
            <a:pPr>
              <a:defRPr sz="1800"/>
            </a:pPr>
            <a:r>
              <a:rPr lang="en-US" sz="1800" dirty="0">
                <a:solidFill>
                  <a:schemeClr val="bg1"/>
                </a:solidFill>
                <a:latin typeface="Poppins" pitchFamily="2" charset="77"/>
                <a:cs typeface="Poppins" pitchFamily="2" charset="77"/>
              </a:rPr>
              <a:t>This creates a dynamic field of learning, social sphere, transdisciplinary collaboration and innovation — It also creates a deep sense of belonging</a:t>
            </a:r>
            <a:endParaRPr dirty="0"/>
          </a:p>
        </p:txBody>
      </p:sp>
    </p:spTree>
    <p:extLst>
      <p:ext uri="{BB962C8B-B14F-4D97-AF65-F5344CB8AC3E}">
        <p14:creationId xmlns:p14="http://schemas.microsoft.com/office/powerpoint/2010/main" val="241193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dirty="0"/>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5_investment_refi_content">
    <p:bg>
      <p:bgPr>
        <a:solidFill>
          <a:srgbClr val="FBFBF9"/>
        </a:solidFill>
        <a:effectLst/>
      </p:bgPr>
    </p:bg>
    <p:spTree>
      <p:nvGrpSpPr>
        <p:cNvPr id="1" name=""/>
        <p:cNvGrpSpPr/>
        <p:nvPr/>
      </p:nvGrpSpPr>
      <p:grpSpPr>
        <a:xfrm>
          <a:off x="0" y="0"/>
          <a:ext cx="0" cy="0"/>
          <a:chOff x="0" y="0"/>
          <a:chExt cx="0" cy="0"/>
        </a:xfrm>
      </p:grpSpPr>
      <p:sp>
        <p:nvSpPr>
          <p:cNvPr id="92" name="Google Shape;158;p9"/>
          <p:cNvSpPr txBox="1"/>
          <p:nvPr/>
        </p:nvSpPr>
        <p:spPr>
          <a:xfrm>
            <a:off x="1556186" y="6481012"/>
            <a:ext cx="2175245" cy="16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500">
                <a:latin typeface="Inter"/>
                <a:ea typeface="Inter"/>
                <a:cs typeface="Inter"/>
                <a:sym typeface="Inter"/>
              </a:defRPr>
            </a:lvl1pPr>
          </a:lstStyle>
          <a:p>
            <a:r>
              <a:rPr dirty="0"/>
              <a:t>CONFIDENTIAL – FOR BUSINESS PURPOSES ONLY</a:t>
            </a:r>
          </a:p>
        </p:txBody>
      </p:sp>
      <p:sp>
        <p:nvSpPr>
          <p:cNvPr id="93" name="Slide Number"/>
          <p:cNvSpPr txBox="1">
            <a:spLocks noGrp="1"/>
          </p:cNvSpPr>
          <p:nvPr>
            <p:ph type="sldNum" sz="quarter" idx="2"/>
          </p:nvPr>
        </p:nvSpPr>
        <p:spPr>
          <a:xfrm>
            <a:off x="11513000" y="6404312"/>
            <a:ext cx="273617" cy="269201"/>
          </a:xfrm>
          <a:prstGeom prst="rect">
            <a:avLst/>
          </a:prstGeom>
        </p:spPr>
        <p:txBody>
          <a:bodyPr lIns="45699" tIns="45699" rIns="45699" bIns="45699"/>
          <a:lstStyle>
            <a:lvl1pPr>
              <a:defRPr>
                <a:solidFill>
                  <a:srgbClr val="1D1247"/>
                </a:solidFill>
                <a:latin typeface="Inter"/>
                <a:ea typeface="Inter"/>
                <a:cs typeface="Inter"/>
                <a:sym typeface="Inter"/>
              </a:defRPr>
            </a:lvl1pPr>
          </a:lstStyle>
          <a:p>
            <a:fld id="{86CB4B4D-7CA3-9044-876B-883B54F8677D}" type="slidenum">
              <a:rPr/>
              <a:t>‹#›</a:t>
            </a:fld>
            <a:endParaRPr dirty="0"/>
          </a:p>
        </p:txBody>
      </p:sp>
      <p:sp>
        <p:nvSpPr>
          <p:cNvPr id="94" name="Body Level One…"/>
          <p:cNvSpPr txBox="1">
            <a:spLocks noGrp="1"/>
          </p:cNvSpPr>
          <p:nvPr>
            <p:ph type="body" idx="1"/>
          </p:nvPr>
        </p:nvSpPr>
        <p:spPr>
          <a:xfrm>
            <a:off x="466721" y="1215101"/>
            <a:ext cx="11319896" cy="4994520"/>
          </a:xfrm>
          <a:prstGeom prst="rect">
            <a:avLst/>
          </a:prstGeom>
        </p:spPr>
        <p:txBody>
          <a:bodyPr lIns="45699" tIns="45699" rIns="45699" bIns="45699"/>
          <a:lstStyle>
            <a:lvl1pPr indent="0">
              <a:buSzTx/>
              <a:buFontTx/>
              <a:buNone/>
              <a:defRPr>
                <a:solidFill>
                  <a:srgbClr val="1D1247"/>
                </a:solidFill>
                <a:latin typeface="Inter"/>
                <a:ea typeface="Inter"/>
                <a:cs typeface="Inter"/>
                <a:sym typeface="Inter"/>
              </a:defRPr>
            </a:lvl1pPr>
            <a:lvl2pPr marL="228600" indent="457200">
              <a:buSzTx/>
              <a:buFontTx/>
              <a:buNone/>
              <a:defRPr>
                <a:solidFill>
                  <a:srgbClr val="1D1247"/>
                </a:solidFill>
                <a:latin typeface="Inter"/>
                <a:ea typeface="Inter"/>
                <a:cs typeface="Inter"/>
                <a:sym typeface="Inter"/>
              </a:defRPr>
            </a:lvl2pPr>
            <a:lvl3pPr marL="228600" indent="914400">
              <a:buSzTx/>
              <a:buFontTx/>
              <a:buNone/>
              <a:defRPr>
                <a:solidFill>
                  <a:srgbClr val="1D1247"/>
                </a:solidFill>
                <a:latin typeface="Inter"/>
                <a:ea typeface="Inter"/>
                <a:cs typeface="Inter"/>
                <a:sym typeface="Inter"/>
              </a:defRPr>
            </a:lvl3pPr>
            <a:lvl4pPr marL="228600" indent="1371600">
              <a:buSzTx/>
              <a:buFontTx/>
              <a:buNone/>
              <a:defRPr>
                <a:solidFill>
                  <a:srgbClr val="1D1247"/>
                </a:solidFill>
                <a:latin typeface="Inter"/>
                <a:ea typeface="Inter"/>
                <a:cs typeface="Inter"/>
                <a:sym typeface="Inter"/>
              </a:defRPr>
            </a:lvl4pPr>
            <a:lvl5pPr marL="228600" indent="1828800">
              <a:buSzTx/>
              <a:buFontTx/>
              <a:buNone/>
              <a:defRPr>
                <a:solidFill>
                  <a:srgbClr val="1D1247"/>
                </a:solidFill>
                <a:latin typeface="Inter"/>
                <a:ea typeface="Inter"/>
                <a:cs typeface="Inter"/>
                <a:sym typeface="Inter"/>
              </a:defRPr>
            </a:lvl5pPr>
          </a:lstStyle>
          <a:p>
            <a:r>
              <a:t>Body Level One</a:t>
            </a:r>
          </a:p>
          <a:p>
            <a:pPr lvl="1"/>
            <a:r>
              <a:t>Body Level Two</a:t>
            </a:r>
          </a:p>
          <a:p>
            <a:pPr lvl="2"/>
            <a:r>
              <a:t>Body Level Three</a:t>
            </a:r>
          </a:p>
          <a:p>
            <a:pPr lvl="3"/>
            <a:r>
              <a:t>Body Level Four</a:t>
            </a:r>
          </a:p>
          <a:p>
            <a:pPr lvl="4"/>
            <a:r>
              <a:t>Body Level Five</a:t>
            </a:r>
          </a:p>
        </p:txBody>
      </p:sp>
      <p:sp>
        <p:nvSpPr>
          <p:cNvPr id="95" name="Title Text"/>
          <p:cNvSpPr txBox="1">
            <a:spLocks noGrp="1"/>
          </p:cNvSpPr>
          <p:nvPr>
            <p:ph type="title"/>
          </p:nvPr>
        </p:nvSpPr>
        <p:spPr>
          <a:xfrm>
            <a:off x="436052" y="284505"/>
            <a:ext cx="11319896" cy="735905"/>
          </a:xfrm>
          <a:prstGeom prst="rect">
            <a:avLst/>
          </a:prstGeom>
        </p:spPr>
        <p:txBody>
          <a:bodyPr lIns="45699" tIns="45699" rIns="45699" bIns="45699"/>
          <a:lstStyle>
            <a:lvl1pPr>
              <a:defRPr>
                <a:solidFill>
                  <a:srgbClr val="170E39"/>
                </a:solidFill>
                <a:latin typeface="Arial"/>
                <a:ea typeface="Arial"/>
                <a:cs typeface="Arial"/>
                <a:sym typeface="Arial"/>
              </a:defRPr>
            </a:lvl1pPr>
          </a:lstStyle>
          <a:p>
            <a: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 id="2147483657" r:id="rId6"/>
    <p:sldLayoutId id="2147483658"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8037F-F8FD-2DE2-7B56-6E0D54860463}"/>
            </a:ext>
          </a:extLst>
        </p:cNvPr>
        <p:cNvGrpSpPr/>
        <p:nvPr/>
      </p:nvGrpSpPr>
      <p:grpSpPr>
        <a:xfrm>
          <a:off x="0" y="0"/>
          <a:ext cx="0" cy="0"/>
          <a:chOff x="0" y="0"/>
          <a:chExt cx="0" cy="0"/>
        </a:xfrm>
      </p:grpSpPr>
      <p:pic>
        <p:nvPicPr>
          <p:cNvPr id="4" name="Picture 3" descr="A green and white contour&#10;&#10;Description automatically generated">
            <a:extLst>
              <a:ext uri="{FF2B5EF4-FFF2-40B4-BE49-F238E27FC236}">
                <a16:creationId xmlns:a16="http://schemas.microsoft.com/office/drawing/2014/main" id="{10C1E850-7351-4445-96FB-73CFA8BF37FA}"/>
              </a:ext>
            </a:extLst>
          </p:cNvPr>
          <p:cNvPicPr>
            <a:picLocks noChangeAspect="1"/>
          </p:cNvPicPr>
          <p:nvPr/>
        </p:nvPicPr>
        <p:blipFill>
          <a:blip r:embed="rId3" cstate="print">
            <a:extLst>
              <a:ext uri="{28A0092B-C50C-407E-A947-70E740481C1C}">
                <a14:useLocalDpi xmlns:a14="http://schemas.microsoft.com/office/drawing/2010/main" val="0"/>
              </a:ext>
            </a:extLst>
          </a:blip>
          <a:srcRect b="80126"/>
          <a:stretch>
            <a:fillRect/>
          </a:stretch>
        </p:blipFill>
        <p:spPr>
          <a:xfrm>
            <a:off x="0" y="0"/>
            <a:ext cx="12179302" cy="1362974"/>
          </a:xfrm>
          <a:prstGeom prst="rect">
            <a:avLst/>
          </a:prstGeom>
        </p:spPr>
      </p:pic>
      <p:pic>
        <p:nvPicPr>
          <p:cNvPr id="2" name="Picture 1">
            <a:extLst>
              <a:ext uri="{FF2B5EF4-FFF2-40B4-BE49-F238E27FC236}">
                <a16:creationId xmlns:a16="http://schemas.microsoft.com/office/drawing/2014/main" id="{C11D49CA-0556-3C7F-F9F9-C95E46D59290}"/>
              </a:ext>
            </a:extLst>
          </p:cNvPr>
          <p:cNvPicPr>
            <a:picLocks noChangeAspect="1"/>
          </p:cNvPicPr>
          <p:nvPr/>
        </p:nvPicPr>
        <p:blipFill>
          <a:blip r:embed="rId4"/>
          <a:stretch>
            <a:fillRect/>
          </a:stretch>
        </p:blipFill>
        <p:spPr>
          <a:xfrm>
            <a:off x="3574396" y="5190381"/>
            <a:ext cx="4514245" cy="1342845"/>
          </a:xfrm>
          <a:prstGeom prst="rect">
            <a:avLst/>
          </a:prstGeom>
        </p:spPr>
      </p:pic>
      <p:sp>
        <p:nvSpPr>
          <p:cNvPr id="3" name="TextBox 2">
            <a:extLst>
              <a:ext uri="{FF2B5EF4-FFF2-40B4-BE49-F238E27FC236}">
                <a16:creationId xmlns:a16="http://schemas.microsoft.com/office/drawing/2014/main" id="{7923A390-86B0-B77B-9410-8DB2F13C6F76}"/>
              </a:ext>
            </a:extLst>
          </p:cNvPr>
          <p:cNvSpPr txBox="1"/>
          <p:nvPr/>
        </p:nvSpPr>
        <p:spPr>
          <a:xfrm>
            <a:off x="3508077" y="324774"/>
            <a:ext cx="4962254"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solidFill>
                <a:effectLst/>
                <a:uFillTx/>
                <a:latin typeface="Aptos"/>
                <a:ea typeface="Aptos"/>
                <a:cs typeface="Aptos"/>
                <a:sym typeface="Aptos"/>
              </a:rPr>
              <a:t>PROGRAM NAME </a:t>
            </a:r>
          </a:p>
          <a:p>
            <a:pPr marL="0" marR="0" indent="0" algn="ctr" defTabSz="9144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47C26"/>
              </a:solidFill>
              <a:effectLst/>
              <a:uFillTx/>
              <a:latin typeface="Aptos"/>
              <a:ea typeface="Aptos"/>
              <a:cs typeface="Aptos"/>
              <a:sym typeface="Aptos"/>
            </a:endParaRPr>
          </a:p>
          <a:p>
            <a:pPr marL="0" marR="0" indent="0" algn="ctr"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F47C26"/>
                </a:solidFill>
                <a:effectLst/>
                <a:uFillTx/>
                <a:latin typeface="Aptos"/>
                <a:ea typeface="Aptos"/>
                <a:cs typeface="Aptos"/>
                <a:sym typeface="Aptos"/>
              </a:rPr>
              <a:t>ASSESSMENT </a:t>
            </a:r>
            <a:r>
              <a:rPr lang="en-US" sz="4000" b="1" dirty="0">
                <a:solidFill>
                  <a:srgbClr val="F47C26"/>
                </a:solidFill>
              </a:rPr>
              <a:t>&amp; </a:t>
            </a:r>
          </a:p>
          <a:p>
            <a:pPr marL="0" marR="0" indent="0" algn="ctr" defTabSz="914400" rtl="0" fontAlgn="auto" latinLnBrk="0" hangingPunct="0">
              <a:lnSpc>
                <a:spcPct val="100000"/>
              </a:lnSpc>
              <a:spcBef>
                <a:spcPts val="0"/>
              </a:spcBef>
              <a:spcAft>
                <a:spcPts val="0"/>
              </a:spcAft>
              <a:buClrTx/>
              <a:buSzTx/>
              <a:buFontTx/>
              <a:buNone/>
              <a:tabLst/>
            </a:pPr>
            <a:r>
              <a:rPr lang="en-US" sz="4000" b="1" dirty="0">
                <a:solidFill>
                  <a:srgbClr val="F47C26"/>
                </a:solidFill>
              </a:rPr>
              <a:t>IMPROVEMENT</a:t>
            </a:r>
            <a:endParaRPr kumimoji="0" lang="en-US" sz="4000" b="1" i="0" u="none" strike="noStrike" cap="none" spc="0" normalizeH="0" baseline="0" dirty="0">
              <a:ln>
                <a:noFill/>
              </a:ln>
              <a:solidFill>
                <a:srgbClr val="F47C26"/>
              </a:solidFill>
              <a:effectLst/>
              <a:uFillTx/>
              <a:latin typeface="Aptos"/>
              <a:ea typeface="Aptos"/>
              <a:cs typeface="Aptos"/>
              <a:sym typeface="Aptos"/>
            </a:endParaRPr>
          </a:p>
        </p:txBody>
      </p:sp>
      <p:sp>
        <p:nvSpPr>
          <p:cNvPr id="5" name="TextBox 4">
            <a:extLst>
              <a:ext uri="{FF2B5EF4-FFF2-40B4-BE49-F238E27FC236}">
                <a16:creationId xmlns:a16="http://schemas.microsoft.com/office/drawing/2014/main" id="{BBFC34D8-B1E6-BB3A-58F7-6C68612CB5B6}"/>
              </a:ext>
            </a:extLst>
          </p:cNvPr>
          <p:cNvSpPr txBox="1"/>
          <p:nvPr/>
        </p:nvSpPr>
        <p:spPr>
          <a:xfrm>
            <a:off x="5231072" y="3311577"/>
            <a:ext cx="120089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800" b="1" dirty="0">
                <a:solidFill>
                  <a:srgbClr val="F47C26"/>
                </a:solidFill>
              </a:rPr>
              <a:t>Date</a:t>
            </a:r>
            <a:endParaRPr kumimoji="0" lang="en-US" sz="2800" b="1" i="0" u="none" strike="noStrike" cap="none" spc="0" normalizeH="0" baseline="0" dirty="0">
              <a:ln>
                <a:noFill/>
              </a:ln>
              <a:solidFill>
                <a:srgbClr val="F47C26"/>
              </a:solidFill>
              <a:effectLst/>
              <a:uFillTx/>
              <a:latin typeface="Aptos"/>
              <a:ea typeface="Aptos"/>
              <a:cs typeface="Aptos"/>
              <a:sym typeface="Aptos"/>
            </a:endParaRPr>
          </a:p>
        </p:txBody>
      </p:sp>
    </p:spTree>
    <p:extLst>
      <p:ext uri="{BB962C8B-B14F-4D97-AF65-F5344CB8AC3E}">
        <p14:creationId xmlns:p14="http://schemas.microsoft.com/office/powerpoint/2010/main" val="30499104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49538-CE96-F24C-F2B4-557DD0B70E27}"/>
            </a:ext>
          </a:extLst>
        </p:cNvPr>
        <p:cNvGrpSpPr/>
        <p:nvPr/>
      </p:nvGrpSpPr>
      <p:grpSpPr>
        <a:xfrm>
          <a:off x="0" y="0"/>
          <a:ext cx="0" cy="0"/>
          <a:chOff x="0" y="0"/>
          <a:chExt cx="0" cy="0"/>
        </a:xfrm>
      </p:grpSpPr>
      <p:pic>
        <p:nvPicPr>
          <p:cNvPr id="4" name="Picture 3" descr="A green and white contour&#10;&#10;Description automatically generated">
            <a:extLst>
              <a:ext uri="{FF2B5EF4-FFF2-40B4-BE49-F238E27FC236}">
                <a16:creationId xmlns:a16="http://schemas.microsoft.com/office/drawing/2014/main" id="{633D6582-1E06-2DF6-A99D-8E2298066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79302" cy="6858000"/>
          </a:xfrm>
          <a:prstGeom prst="rect">
            <a:avLst/>
          </a:prstGeom>
        </p:spPr>
      </p:pic>
      <p:sp>
        <p:nvSpPr>
          <p:cNvPr id="13" name="TextBox 12">
            <a:extLst>
              <a:ext uri="{FF2B5EF4-FFF2-40B4-BE49-F238E27FC236}">
                <a16:creationId xmlns:a16="http://schemas.microsoft.com/office/drawing/2014/main" id="{C37E78D1-638B-6AFF-57EE-657063DC2F93}"/>
              </a:ext>
            </a:extLst>
          </p:cNvPr>
          <p:cNvSpPr txBox="1"/>
          <p:nvPr/>
        </p:nvSpPr>
        <p:spPr>
          <a:xfrm>
            <a:off x="253827" y="2128383"/>
            <a:ext cx="10751575"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Font typeface="Wingdings" panose="05000000000000000000" pitchFamily="2" charset="2"/>
              <a:buChar char="Ø"/>
            </a:pPr>
            <a:r>
              <a:rPr lang="en-US" sz="2800" b="1" noProof="1">
                <a:solidFill>
                  <a:schemeClr val="bg1"/>
                </a:solidFill>
                <a:latin typeface="Aptos" panose="020B0004020202020204" pitchFamily="34" charset="0"/>
                <a:ea typeface="Calibri"/>
                <a:cs typeface="Calibri"/>
              </a:rPr>
              <a:t>List a few strengths that were highlighted during the program review process (identify which are self study &amp; which are external review)</a:t>
            </a:r>
            <a:endParaRPr lang="en-US" sz="2800" b="1" noProof="1">
              <a:solidFill>
                <a:schemeClr val="bg1"/>
              </a:solidFill>
              <a:latin typeface="Aptos" panose="020B000402020202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2683004B-D933-A37C-F9CC-FDA62AF7FFCB}"/>
              </a:ext>
            </a:extLst>
          </p:cNvPr>
          <p:cNvSpPr txBox="1"/>
          <p:nvPr/>
        </p:nvSpPr>
        <p:spPr>
          <a:xfrm>
            <a:off x="398206" y="575728"/>
            <a:ext cx="11167479"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b="1" dirty="0">
                <a:solidFill>
                  <a:schemeClr val="bg1"/>
                </a:solidFill>
              </a:rPr>
              <a:t>Program Strengths</a:t>
            </a:r>
            <a:br>
              <a:rPr lang="en-US" sz="4000" b="1" dirty="0">
                <a:solidFill>
                  <a:schemeClr val="bg1"/>
                </a:solidFill>
              </a:rPr>
            </a:br>
            <a:r>
              <a:rPr lang="en-US" sz="4000" b="1" dirty="0">
                <a:solidFill>
                  <a:schemeClr val="bg1"/>
                </a:solidFill>
              </a:rPr>
              <a:t>_______________________________________________</a:t>
            </a:r>
            <a:endParaRPr kumimoji="0" lang="en-US" sz="4000" b="1" i="0" u="none" strike="noStrike" cap="none" spc="0" normalizeH="0" baseline="0" dirty="0">
              <a:ln>
                <a:noFill/>
              </a:ln>
              <a:solidFill>
                <a:schemeClr val="bg1"/>
              </a:solidFill>
              <a:effectLst/>
              <a:uFillTx/>
              <a:latin typeface="Aptos"/>
              <a:ea typeface="Aptos"/>
              <a:cs typeface="Aptos"/>
              <a:sym typeface="Aptos"/>
            </a:endParaRPr>
          </a:p>
        </p:txBody>
      </p:sp>
    </p:spTree>
    <p:extLst>
      <p:ext uri="{BB962C8B-B14F-4D97-AF65-F5344CB8AC3E}">
        <p14:creationId xmlns:p14="http://schemas.microsoft.com/office/powerpoint/2010/main" val="34619395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EB0A7-8B1D-442E-CEB9-89D0B2B1D240}"/>
            </a:ext>
          </a:extLst>
        </p:cNvPr>
        <p:cNvGrpSpPr/>
        <p:nvPr/>
      </p:nvGrpSpPr>
      <p:grpSpPr>
        <a:xfrm>
          <a:off x="0" y="0"/>
          <a:ext cx="0" cy="0"/>
          <a:chOff x="0" y="0"/>
          <a:chExt cx="0" cy="0"/>
        </a:xfrm>
      </p:grpSpPr>
      <p:pic>
        <p:nvPicPr>
          <p:cNvPr id="3" name="Picture 2" descr="A green and white topographic map&#10;&#10;Description automatically generated">
            <a:extLst>
              <a:ext uri="{FF2B5EF4-FFF2-40B4-BE49-F238E27FC236}">
                <a16:creationId xmlns:a16="http://schemas.microsoft.com/office/drawing/2014/main" id="{676653B2-0CA8-80D1-8DF2-64D0CB7C7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14226" y="-5114222"/>
            <a:ext cx="1963550" cy="12192001"/>
          </a:xfrm>
          <a:prstGeom prst="rect">
            <a:avLst/>
          </a:prstGeom>
        </p:spPr>
      </p:pic>
      <p:pic>
        <p:nvPicPr>
          <p:cNvPr id="2" name="Picture 1">
            <a:extLst>
              <a:ext uri="{FF2B5EF4-FFF2-40B4-BE49-F238E27FC236}">
                <a16:creationId xmlns:a16="http://schemas.microsoft.com/office/drawing/2014/main" id="{43CD6800-CB8E-073F-DF20-0F8ECE56CD13}"/>
              </a:ext>
            </a:extLst>
          </p:cNvPr>
          <p:cNvPicPr>
            <a:picLocks noChangeAspect="1"/>
          </p:cNvPicPr>
          <p:nvPr/>
        </p:nvPicPr>
        <p:blipFill>
          <a:blip r:embed="rId4"/>
          <a:stretch>
            <a:fillRect/>
          </a:stretch>
        </p:blipFill>
        <p:spPr>
          <a:xfrm>
            <a:off x="98321" y="5739581"/>
            <a:ext cx="3411008" cy="1015072"/>
          </a:xfrm>
          <a:prstGeom prst="rect">
            <a:avLst/>
          </a:prstGeom>
        </p:spPr>
      </p:pic>
      <p:sp>
        <p:nvSpPr>
          <p:cNvPr id="5" name="TextBox 4">
            <a:extLst>
              <a:ext uri="{FF2B5EF4-FFF2-40B4-BE49-F238E27FC236}">
                <a16:creationId xmlns:a16="http://schemas.microsoft.com/office/drawing/2014/main" id="{73C16F29-FBCA-3F76-5CFB-F60EB382B551}"/>
              </a:ext>
            </a:extLst>
          </p:cNvPr>
          <p:cNvSpPr txBox="1"/>
          <p:nvPr/>
        </p:nvSpPr>
        <p:spPr>
          <a:xfrm>
            <a:off x="333905" y="476042"/>
            <a:ext cx="11288217"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4000" b="1" dirty="0">
                <a:solidFill>
                  <a:schemeClr val="bg1"/>
                </a:solidFill>
              </a:rPr>
              <a:t>Program Challenges</a:t>
            </a:r>
            <a:br>
              <a:rPr lang="en-US" sz="4000" b="1" dirty="0">
                <a:solidFill>
                  <a:srgbClr val="F47C26"/>
                </a:solidFill>
              </a:rPr>
            </a:br>
            <a:r>
              <a:rPr lang="en-US" sz="4000" b="1" dirty="0">
                <a:solidFill>
                  <a:schemeClr val="bg1"/>
                </a:solidFill>
              </a:rPr>
              <a:t>_______________________________________________</a:t>
            </a:r>
            <a:endParaRPr kumimoji="0" lang="en-US" sz="4000" b="1" i="0" u="none" strike="noStrike" cap="none" spc="0" normalizeH="0" baseline="0" dirty="0">
              <a:ln>
                <a:noFill/>
              </a:ln>
              <a:solidFill>
                <a:schemeClr val="bg1"/>
              </a:solidFill>
              <a:effectLst/>
              <a:uFillTx/>
              <a:latin typeface="Aptos"/>
              <a:ea typeface="Aptos"/>
              <a:cs typeface="Aptos"/>
              <a:sym typeface="Aptos"/>
            </a:endParaRPr>
          </a:p>
        </p:txBody>
      </p:sp>
      <p:sp>
        <p:nvSpPr>
          <p:cNvPr id="7" name="TextBox 6">
            <a:extLst>
              <a:ext uri="{FF2B5EF4-FFF2-40B4-BE49-F238E27FC236}">
                <a16:creationId xmlns:a16="http://schemas.microsoft.com/office/drawing/2014/main" id="{2642CFDB-0BB9-D33E-37F7-9B886892CE8A}"/>
              </a:ext>
            </a:extLst>
          </p:cNvPr>
          <p:cNvSpPr txBox="1"/>
          <p:nvPr/>
        </p:nvSpPr>
        <p:spPr>
          <a:xfrm>
            <a:off x="98321" y="2121519"/>
            <a:ext cx="11052244"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Font typeface="Wingdings" panose="05000000000000000000" pitchFamily="2" charset="2"/>
              <a:buChar char="Ø"/>
            </a:pPr>
            <a:r>
              <a:rPr lang="en-US" sz="2800" b="1" noProof="1">
                <a:solidFill>
                  <a:srgbClr val="F47C26"/>
                </a:solidFill>
                <a:latin typeface="Aptos" panose="020B0004020202020204" pitchFamily="34" charset="0"/>
                <a:ea typeface="Calibri"/>
                <a:cs typeface="Calibri"/>
              </a:rPr>
              <a:t>List some challenges that were identifed through the program review process (identify which are self study &amp; which are external review)</a:t>
            </a:r>
            <a:endParaRPr lang="en-US" sz="2800" dirty="0">
              <a:solidFill>
                <a:srgbClr val="F47C26"/>
              </a:solidFill>
              <a:latin typeface="Aptos" panose="020B0004020202020204" pitchFamily="34" charset="0"/>
            </a:endParaRPr>
          </a:p>
        </p:txBody>
      </p:sp>
    </p:spTree>
    <p:extLst>
      <p:ext uri="{BB962C8B-B14F-4D97-AF65-F5344CB8AC3E}">
        <p14:creationId xmlns:p14="http://schemas.microsoft.com/office/powerpoint/2010/main" val="32667947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9E3AE-DD12-54AA-702F-CF756022D644}"/>
            </a:ext>
          </a:extLst>
        </p:cNvPr>
        <p:cNvGrpSpPr/>
        <p:nvPr/>
      </p:nvGrpSpPr>
      <p:grpSpPr>
        <a:xfrm>
          <a:off x="0" y="0"/>
          <a:ext cx="0" cy="0"/>
          <a:chOff x="0" y="0"/>
          <a:chExt cx="0" cy="0"/>
        </a:xfrm>
      </p:grpSpPr>
      <p:pic>
        <p:nvPicPr>
          <p:cNvPr id="4" name="Picture 3" descr="A green and white topographic map&#10;&#10;Description automatically generated">
            <a:extLst>
              <a:ext uri="{FF2B5EF4-FFF2-40B4-BE49-F238E27FC236}">
                <a16:creationId xmlns:a16="http://schemas.microsoft.com/office/drawing/2014/main" id="{12DFC552-1422-F7F3-2BF7-D6367652D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42034" y="-5042032"/>
            <a:ext cx="2107931" cy="12192000"/>
          </a:xfrm>
          <a:prstGeom prst="rect">
            <a:avLst/>
          </a:prstGeom>
        </p:spPr>
      </p:pic>
      <p:pic>
        <p:nvPicPr>
          <p:cNvPr id="2" name="Picture 1">
            <a:extLst>
              <a:ext uri="{FF2B5EF4-FFF2-40B4-BE49-F238E27FC236}">
                <a16:creationId xmlns:a16="http://schemas.microsoft.com/office/drawing/2014/main" id="{6B7967B9-5A82-774C-55E2-071AB9DE12F5}"/>
              </a:ext>
            </a:extLst>
          </p:cNvPr>
          <p:cNvPicPr>
            <a:picLocks noChangeAspect="1"/>
          </p:cNvPicPr>
          <p:nvPr/>
        </p:nvPicPr>
        <p:blipFill>
          <a:blip r:embed="rId4"/>
          <a:stretch>
            <a:fillRect/>
          </a:stretch>
        </p:blipFill>
        <p:spPr>
          <a:xfrm>
            <a:off x="8329154" y="5653547"/>
            <a:ext cx="3618277" cy="1076323"/>
          </a:xfrm>
          <a:prstGeom prst="rect">
            <a:avLst/>
          </a:prstGeom>
        </p:spPr>
      </p:pic>
      <p:sp>
        <p:nvSpPr>
          <p:cNvPr id="5" name="TextBox 4">
            <a:extLst>
              <a:ext uri="{FF2B5EF4-FFF2-40B4-BE49-F238E27FC236}">
                <a16:creationId xmlns:a16="http://schemas.microsoft.com/office/drawing/2014/main" id="{66A58D30-0E3D-96F1-41DD-A9DAD18A5700}"/>
              </a:ext>
            </a:extLst>
          </p:cNvPr>
          <p:cNvSpPr txBox="1"/>
          <p:nvPr/>
        </p:nvSpPr>
        <p:spPr>
          <a:xfrm>
            <a:off x="108156" y="157006"/>
            <a:ext cx="11839275"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1" dirty="0">
                <a:solidFill>
                  <a:schemeClr val="bg1"/>
                </a:solidFill>
              </a:rPr>
              <a:t>Response to Internal &amp; External </a:t>
            </a:r>
            <a:br>
              <a:rPr lang="en-US" sz="4000" b="1" dirty="0">
                <a:solidFill>
                  <a:schemeClr val="bg1"/>
                </a:solidFill>
              </a:rPr>
            </a:br>
            <a:r>
              <a:rPr lang="en-US" sz="4000" b="1" dirty="0">
                <a:solidFill>
                  <a:schemeClr val="bg1"/>
                </a:solidFill>
              </a:rPr>
              <a:t>Program Assessments</a:t>
            </a:r>
          </a:p>
          <a:p>
            <a:r>
              <a:rPr lang="en-US" sz="4000" b="1" dirty="0">
                <a:solidFill>
                  <a:schemeClr val="bg1"/>
                </a:solidFill>
              </a:rPr>
              <a:t>________________________________________________</a:t>
            </a:r>
            <a:br>
              <a:rPr lang="en-US" sz="4000" b="1" dirty="0">
                <a:solidFill>
                  <a:schemeClr val="bg1"/>
                </a:solidFill>
              </a:rPr>
            </a:br>
            <a:endParaRPr lang="en-US" sz="4000" b="1" dirty="0">
              <a:solidFill>
                <a:schemeClr val="bg1"/>
              </a:solidFill>
            </a:endParaRPr>
          </a:p>
        </p:txBody>
      </p:sp>
      <p:sp>
        <p:nvSpPr>
          <p:cNvPr id="6" name="Content Placeholder 3">
            <a:extLst>
              <a:ext uri="{FF2B5EF4-FFF2-40B4-BE49-F238E27FC236}">
                <a16:creationId xmlns:a16="http://schemas.microsoft.com/office/drawing/2014/main" id="{57BFB8FF-7338-261B-47FA-7C728BDCFC1A}"/>
              </a:ext>
            </a:extLst>
          </p:cNvPr>
          <p:cNvSpPr txBox="1">
            <a:spLocks/>
          </p:cNvSpPr>
          <p:nvPr/>
        </p:nvSpPr>
        <p:spPr>
          <a:xfrm>
            <a:off x="0" y="2381477"/>
            <a:ext cx="11839276" cy="4233713"/>
          </a:xfrm>
          <a:prstGeom prst="rect">
            <a:avLst/>
          </a:prstGeom>
        </p:spPr>
        <p:txBody>
          <a:bodyPr vert="horz" lIns="91440" tIns="45720" rIns="91440" bIns="45720" rtlCol="0" anchor="t">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ptos"/>
                <a:ea typeface="Aptos"/>
                <a:cs typeface="Aptos"/>
                <a:sym typeface="Aptos"/>
              </a:defRPr>
            </a:lvl9pPr>
          </a:lstStyle>
          <a:p>
            <a:pPr hangingPunct="1">
              <a:buFont typeface="Wingdings" panose="05000000000000000000" pitchFamily="2" charset="2"/>
              <a:buChar char="Ø"/>
            </a:pPr>
            <a:r>
              <a:rPr lang="en-US" sz="2400" b="1" noProof="1">
                <a:solidFill>
                  <a:srgbClr val="F47C26"/>
                </a:solidFill>
                <a:latin typeface="Aptos" panose="020B0004020202020204" pitchFamily="34" charset="0"/>
                <a:ea typeface="Calibri"/>
                <a:cs typeface="Calibri"/>
              </a:rPr>
              <a:t>What program revisions may be made in response both the self-study report and external reviewer’s report? </a:t>
            </a:r>
            <a:br>
              <a:rPr lang="en-US" sz="2400" b="1" noProof="1">
                <a:solidFill>
                  <a:srgbClr val="F47C26"/>
                </a:solidFill>
                <a:latin typeface="Aptos" panose="020B0004020202020204" pitchFamily="34" charset="0"/>
                <a:ea typeface="Calibri" panose="020F0502020204030204" pitchFamily="34" charset="0"/>
                <a:cs typeface="Calibri" panose="020F0502020204030204" pitchFamily="34" charset="0"/>
              </a:rPr>
            </a:br>
            <a:endParaRPr lang="en-US" sz="2400" b="1" noProof="1">
              <a:solidFill>
                <a:srgbClr val="F47C26"/>
              </a:solidFill>
              <a:latin typeface="Aptos" panose="020B0004020202020204" pitchFamily="34" charset="0"/>
              <a:ea typeface="Calibri" panose="020F0502020204030204" pitchFamily="34" charset="0"/>
              <a:cs typeface="Calibri" panose="020F0502020204030204" pitchFamily="34" charset="0"/>
            </a:endParaRPr>
          </a:p>
          <a:p>
            <a:pPr hangingPunct="1">
              <a:buFont typeface="Wingdings" panose="05000000000000000000" pitchFamily="2" charset="2"/>
              <a:buChar char="Ø"/>
            </a:pPr>
            <a:r>
              <a:rPr lang="en-US" sz="2400" b="1" noProof="1">
                <a:solidFill>
                  <a:srgbClr val="F47C26"/>
                </a:solidFill>
                <a:latin typeface="Aptos" panose="020B0004020202020204" pitchFamily="34" charset="0"/>
                <a:ea typeface="Calibri"/>
                <a:cs typeface="Calibri"/>
              </a:rPr>
              <a:t>What were your Program Faculty responses to the External Reviewers' Report? Please share some of the statements that were made. </a:t>
            </a:r>
          </a:p>
          <a:p>
            <a:pPr hangingPunct="1">
              <a:buFont typeface="Wingdings" panose="05000000000000000000" pitchFamily="2" charset="2"/>
              <a:buChar char="Ø"/>
            </a:pPr>
            <a:endParaRPr lang="en-US" sz="2400" b="1" noProof="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hangingPunct="1"/>
            <a:endParaRPr lang="en-US" sz="2400" b="1" noProof="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43862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4FB09C-B418-8900-35F9-EB4EFBD1408E}"/>
              </a:ext>
            </a:extLst>
          </p:cNvPr>
          <p:cNvSpPr>
            <a:spLocks noGrp="1"/>
          </p:cNvSpPr>
          <p:nvPr>
            <p:ph type="body" sz="quarter" idx="1"/>
          </p:nvPr>
        </p:nvSpPr>
        <p:spPr/>
        <p:txBody>
          <a:bodyPr/>
          <a:lstStyle/>
          <a:p>
            <a:endParaRPr lang="en-US"/>
          </a:p>
        </p:txBody>
      </p:sp>
      <p:pic>
        <p:nvPicPr>
          <p:cNvPr id="4" name="Picture 3" descr="A green and white contour&#10;&#10;Description automatically generated">
            <a:extLst>
              <a:ext uri="{FF2B5EF4-FFF2-40B4-BE49-F238E27FC236}">
                <a16:creationId xmlns:a16="http://schemas.microsoft.com/office/drawing/2014/main" id="{E0DB90D7-68A0-405F-17C4-6DF071D2E4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79302" cy="6858000"/>
          </a:xfrm>
          <a:prstGeom prst="rect">
            <a:avLst/>
          </a:prstGeom>
        </p:spPr>
      </p:pic>
      <p:sp>
        <p:nvSpPr>
          <p:cNvPr id="7" name="Title 1">
            <a:extLst>
              <a:ext uri="{FF2B5EF4-FFF2-40B4-BE49-F238E27FC236}">
                <a16:creationId xmlns:a16="http://schemas.microsoft.com/office/drawing/2014/main" id="{A1DC0AE2-9CF3-FFE3-D130-E044FC727A86}"/>
              </a:ext>
            </a:extLst>
          </p:cNvPr>
          <p:cNvSpPr>
            <a:spLocks noGrp="1"/>
          </p:cNvSpPr>
          <p:nvPr>
            <p:ph type="title"/>
          </p:nvPr>
        </p:nvSpPr>
        <p:spPr>
          <a:xfrm>
            <a:off x="167148" y="768350"/>
            <a:ext cx="11788878" cy="1366991"/>
          </a:xfrm>
        </p:spPr>
        <p:txBody>
          <a:bodyPr>
            <a:normAutofit fontScale="90000"/>
          </a:bodyPr>
          <a:lstStyle/>
          <a:p>
            <a:r>
              <a:rPr lang="en-US" sz="4400" b="1" dirty="0">
                <a:solidFill>
                  <a:schemeClr val="bg1"/>
                </a:solidFill>
                <a:latin typeface="Aptos" panose="020B0004020202020204" pitchFamily="34" charset="0"/>
              </a:rPr>
              <a:t>Program Improvement Highlights &amp; </a:t>
            </a:r>
            <a:br>
              <a:rPr lang="en-US" sz="4400" b="1" dirty="0">
                <a:solidFill>
                  <a:schemeClr val="bg1"/>
                </a:solidFill>
                <a:latin typeface="Aptos" panose="020B0004020202020204" pitchFamily="34" charset="0"/>
              </a:rPr>
            </a:br>
            <a:r>
              <a:rPr lang="en-US" sz="4400" b="1" dirty="0">
                <a:solidFill>
                  <a:schemeClr val="bg1"/>
                </a:solidFill>
                <a:latin typeface="Aptos" panose="020B0004020202020204" pitchFamily="34" charset="0"/>
              </a:rPr>
              <a:t>Next Steps</a:t>
            </a:r>
            <a:br>
              <a:rPr lang="en-US" sz="4000" dirty="0">
                <a:solidFill>
                  <a:schemeClr val="bg1"/>
                </a:solidFill>
              </a:rPr>
            </a:br>
            <a:r>
              <a:rPr lang="en-US" sz="4000" dirty="0">
                <a:solidFill>
                  <a:schemeClr val="bg1"/>
                </a:solidFill>
              </a:rPr>
              <a:t>______________________________________________________</a:t>
            </a:r>
          </a:p>
        </p:txBody>
      </p:sp>
    </p:spTree>
    <p:extLst>
      <p:ext uri="{BB962C8B-B14F-4D97-AF65-F5344CB8AC3E}">
        <p14:creationId xmlns:p14="http://schemas.microsoft.com/office/powerpoint/2010/main" val="172600329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white contour&#10;&#10;Description automatically generated">
            <a:extLst>
              <a:ext uri="{FF2B5EF4-FFF2-40B4-BE49-F238E27FC236}">
                <a16:creationId xmlns:a16="http://schemas.microsoft.com/office/drawing/2014/main" id="{4FCF4F5B-591E-F19E-0D0A-853EBFF27B8F}"/>
              </a:ext>
            </a:extLst>
          </p:cNvPr>
          <p:cNvPicPr>
            <a:picLocks noChangeAspect="1"/>
          </p:cNvPicPr>
          <p:nvPr/>
        </p:nvPicPr>
        <p:blipFill>
          <a:blip r:embed="rId2" cstate="print">
            <a:extLst>
              <a:ext uri="{28A0092B-C50C-407E-A947-70E740481C1C}">
                <a14:useLocalDpi xmlns:a14="http://schemas.microsoft.com/office/drawing/2010/main" val="0"/>
              </a:ext>
            </a:extLst>
          </a:blip>
          <a:srcRect b="80126"/>
          <a:stretch>
            <a:fillRect/>
          </a:stretch>
        </p:blipFill>
        <p:spPr>
          <a:xfrm>
            <a:off x="0" y="0"/>
            <a:ext cx="12179302" cy="1362974"/>
          </a:xfrm>
          <a:prstGeom prst="rect">
            <a:avLst/>
          </a:prstGeom>
        </p:spPr>
      </p:pic>
      <p:sp>
        <p:nvSpPr>
          <p:cNvPr id="6" name="TextBox 5">
            <a:extLst>
              <a:ext uri="{FF2B5EF4-FFF2-40B4-BE49-F238E27FC236}">
                <a16:creationId xmlns:a16="http://schemas.microsoft.com/office/drawing/2014/main" id="{AE3DBDAC-F7DD-9337-8243-BE96E55DC9FD}"/>
              </a:ext>
            </a:extLst>
          </p:cNvPr>
          <p:cNvSpPr txBox="1"/>
          <p:nvPr/>
        </p:nvSpPr>
        <p:spPr>
          <a:xfrm>
            <a:off x="1177413" y="406184"/>
            <a:ext cx="11112910"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1" dirty="0">
                <a:solidFill>
                  <a:schemeClr val="bg1"/>
                </a:solidFill>
              </a:rPr>
              <a:t>Additional Feedback &amp; Considerations</a:t>
            </a:r>
          </a:p>
        </p:txBody>
      </p:sp>
      <p:pic>
        <p:nvPicPr>
          <p:cNvPr id="7" name="Picture 6">
            <a:extLst>
              <a:ext uri="{FF2B5EF4-FFF2-40B4-BE49-F238E27FC236}">
                <a16:creationId xmlns:a16="http://schemas.microsoft.com/office/drawing/2014/main" id="{9C4886C7-66AF-3545-4844-A4078F11B706}"/>
              </a:ext>
            </a:extLst>
          </p:cNvPr>
          <p:cNvPicPr>
            <a:picLocks noChangeAspect="1"/>
          </p:cNvPicPr>
          <p:nvPr/>
        </p:nvPicPr>
        <p:blipFill>
          <a:blip r:embed="rId3"/>
          <a:stretch>
            <a:fillRect/>
          </a:stretch>
        </p:blipFill>
        <p:spPr>
          <a:xfrm>
            <a:off x="8307020" y="5684794"/>
            <a:ext cx="3678503" cy="1094238"/>
          </a:xfrm>
          <a:prstGeom prst="rect">
            <a:avLst/>
          </a:prstGeom>
        </p:spPr>
      </p:pic>
    </p:spTree>
    <p:extLst>
      <p:ext uri="{BB962C8B-B14F-4D97-AF65-F5344CB8AC3E}">
        <p14:creationId xmlns:p14="http://schemas.microsoft.com/office/powerpoint/2010/main" val="250501944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5DAFFDC377894B97758A13720312A8" ma:contentTypeVersion="13" ma:contentTypeDescription="Create a new document." ma:contentTypeScope="" ma:versionID="bfdaeb0756fd002cb41e15faca6b33eb">
  <xsd:schema xmlns:xsd="http://www.w3.org/2001/XMLSchema" xmlns:xs="http://www.w3.org/2001/XMLSchema" xmlns:p="http://schemas.microsoft.com/office/2006/metadata/properties" xmlns:ns2="bb353b16-9272-4077-8057-3e22f9c4baa1" xmlns:ns3="c600c975-1612-4c5a-90ab-d7e8017fbb28" targetNamespace="http://schemas.microsoft.com/office/2006/metadata/properties" ma:root="true" ma:fieldsID="bc590a063e4372311a55a2c11bc841df" ns2:_="" ns3:_="">
    <xsd:import namespace="bb353b16-9272-4077-8057-3e22f9c4baa1"/>
    <xsd:import namespace="c600c975-1612-4c5a-90ab-d7e8017fbb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53b16-9272-4077-8057-3e22f9c4ba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c6f6327-d21f-4c69-8895-eb77df7ace4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00c975-1612-4c5a-90ab-d7e8017fbb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c23c0a9-f20e-4885-a6ec-b6164fef43d6}" ma:internalName="TaxCatchAll" ma:showField="CatchAllData" ma:web="c600c975-1612-4c5a-90ab-d7e8017fbb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00c975-1612-4c5a-90ab-d7e8017fbb28"/>
    <lcf76f155ced4ddcb4097134ff3c332f xmlns="bb353b16-9272-4077-8057-3e22f9c4ba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0E2ACD-ECCA-4C36-9FE4-CF411178D4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353b16-9272-4077-8057-3e22f9c4baa1"/>
    <ds:schemaRef ds:uri="c600c975-1612-4c5a-90ab-d7e8017fb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68A445-737D-49F7-B178-E327BBC5230A}">
  <ds:schemaRefs>
    <ds:schemaRef ds:uri="http://schemas.microsoft.com/sharepoint/v3/contenttype/forms"/>
  </ds:schemaRefs>
</ds:datastoreItem>
</file>

<file path=customXml/itemProps3.xml><?xml version="1.0" encoding="utf-8"?>
<ds:datastoreItem xmlns:ds="http://schemas.openxmlformats.org/officeDocument/2006/customXml" ds:itemID="{2DCA5FEF-4CD5-4A51-AF71-033A9306C1FC}">
  <ds:schemaRef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dcmitype/"/>
    <ds:schemaRef ds:uri="c600c975-1612-4c5a-90ab-d7e8017fbb28"/>
    <ds:schemaRef ds:uri="bb353b16-9272-4077-8057-3e22f9c4baa1"/>
    <ds:schemaRef ds:uri="http://purl.org/dc/terms/"/>
  </ds:schemaRefs>
</ds:datastoreItem>
</file>

<file path=docMetadata/LabelInfo.xml><?xml version="1.0" encoding="utf-8"?>
<clbl:labelList xmlns:clbl="http://schemas.microsoft.com/office/2020/mipLabelMetadata">
  <clbl:label id="{81ffd73a-1776-4015-a00a-19b35a4fc707}" enabled="0" method="" siteId="{81ffd73a-1776-4015-a00a-19b35a4fc707}" removed="1"/>
</clbl:labelList>
</file>

<file path=docProps/app.xml><?xml version="1.0" encoding="utf-8"?>
<Properties xmlns="http://schemas.openxmlformats.org/officeDocument/2006/extended-properties" xmlns:vt="http://schemas.openxmlformats.org/officeDocument/2006/docPropsVTypes">
  <TotalTime>38260</TotalTime>
  <Words>490</Words>
  <Application>Microsoft Office PowerPoint</Application>
  <PresentationFormat>Widescreen</PresentationFormat>
  <Paragraphs>23</Paragraphs>
  <Slides>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Aptos</vt:lpstr>
      <vt:lpstr>Aptos Display</vt:lpstr>
      <vt:lpstr>Arial</vt:lpstr>
      <vt:lpstr>Calibri</vt:lpstr>
      <vt:lpstr>Inter</vt:lpstr>
      <vt:lpstr>Poppins</vt:lpstr>
      <vt:lpstr>Wingdings</vt:lpstr>
      <vt:lpstr>office theme</vt:lpstr>
      <vt:lpstr>PowerPoint Presentation</vt:lpstr>
      <vt:lpstr>PowerPoint Presentation</vt:lpstr>
      <vt:lpstr>PowerPoint Presentation</vt:lpstr>
      <vt:lpstr>PowerPoint Presentation</vt:lpstr>
      <vt:lpstr>Program Improvement Highlights &amp;  Next Steps ______________________________________________________</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CONVERSATIONS WITH THE FUTURE BRAND ALIGNMENT DISCOVERY  DRAFT PROPOSAL</dc:title>
  <dc:creator>King, Danielle</dc:creator>
  <cp:lastModifiedBy>Winter, Tara L</cp:lastModifiedBy>
  <cp:revision>170</cp:revision>
  <cp:lastPrinted>2024-04-15T19:00:05Z</cp:lastPrinted>
  <dcterms:modified xsi:type="dcterms:W3CDTF">2026-01-08T19:52:57Z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0x0101001F5DAFFDC377894B97758A13720312A8</vt:lpwstr>
  </property>
  <property fmtid="{D5CDD505-2E9C-101B-9397-08002B2CF9AE}" pid="3" name="MediaServiceImageTags">
    <vt:lpwstr/>
  </property>
</Properties>
</file>